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73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71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나눔고딕 ExtraBold" panose="020D0904000000000000" pitchFamily="50" charset="-127"/>
      <p:bold r:id="rId23"/>
    </p:embeddedFont>
    <p:embeddedFont>
      <p:font typeface="나눔고딕" panose="020D0604000000000000" pitchFamily="50" charset="-127"/>
      <p:regular r:id="rId24"/>
      <p:bold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Arial Unicode MS" panose="020B0604020202020204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39" userDrawn="1">
          <p15:clr>
            <a:srgbClr val="A4A3A4"/>
          </p15:clr>
        </p15:guide>
        <p15:guide id="3" pos="2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AC2"/>
    <a:srgbClr val="EDF9A5"/>
    <a:srgbClr val="97BA80"/>
    <a:srgbClr val="B7C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9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2" y="186"/>
      </p:cViewPr>
      <p:guideLst>
        <p:guide orient="horz" pos="2160"/>
        <p:guide pos="3039"/>
        <p:guide pos="2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6F951-A8AB-4856-BE60-EBC89F13AB90}" type="datetimeFigureOut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5347A-51B7-4254-A76C-170DC33E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8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351E-E234-4746-AB08-B8591C2C649A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9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CBA5-E393-489B-93F3-ADD9E2BA3966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29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8F2D-ECA5-44C0-A80E-936DC95AB833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A5B74-5C28-415D-B094-01B742EE9747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2775" y="6356351"/>
            <a:ext cx="2057400" cy="365125"/>
          </a:xfrm>
        </p:spPr>
        <p:txBody>
          <a:bodyPr/>
          <a:lstStyle>
            <a:lvl1pPr>
              <a:defRPr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9BF5267E-3982-4DAE-AF6A-E1F9E48A7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3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D40A-B4EC-40A9-825C-A0B41B518AFB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7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3139-D058-40B9-80D4-284CB567D9BF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7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91F-CB36-48A3-8D3A-181F64B92FA6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6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FC9E-2C8E-4451-81F5-A75DE0909B06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65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B5D19-80F0-4380-9F16-BBFC4FEBFA18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9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66AF-314B-404C-B94F-DC1B95EAA276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9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05DA1-7DA5-48B1-8B87-C12F63A7365C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9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6A74F-841A-4F24-A3DC-0F9A17412058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3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6773" b="3325"/>
          <a:stretch/>
        </p:blipFill>
        <p:spPr>
          <a:xfrm>
            <a:off x="0" y="-15499"/>
            <a:ext cx="9180000" cy="689278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928170" y="2139373"/>
            <a:ext cx="3292664" cy="2455270"/>
            <a:chOff x="2643187" y="1870217"/>
            <a:chExt cx="3857625" cy="2876550"/>
          </a:xfrm>
        </p:grpSpPr>
        <p:sp>
          <p:nvSpPr>
            <p:cNvPr id="10" name="직사각형 9"/>
            <p:cNvSpPr/>
            <p:nvPr/>
          </p:nvSpPr>
          <p:spPr>
            <a:xfrm>
              <a:off x="2643187" y="1870217"/>
              <a:ext cx="3857625" cy="2876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4000" sy="104000" algn="ctr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7CFA7"/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43" t="52369" r="27002" b="27826"/>
            <a:stretch/>
          </p:blipFill>
          <p:spPr bwMode="auto">
            <a:xfrm>
              <a:off x="3107410" y="2292958"/>
              <a:ext cx="2960175" cy="20310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89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변수 유형별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(2/4)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2.2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2693" y="649345"/>
            <a:ext cx="34067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 유형별로 컴퓨터에 전송하기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907232"/>
            <a:ext cx="613007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Serial.write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(char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변수에 해당하는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ASCII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코드값의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문자를 출력한다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Serial.print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,BIN);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(Binary)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표시한다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Serial.print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,DEC);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(Binary)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표시한다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Serial.print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,HEX);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정해진 변수를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(Hexadecimal)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표시한다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9899" y="1921809"/>
            <a:ext cx="117795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34299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변수 유형별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(3/4)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2.2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2693" y="649345"/>
            <a:ext cx="34067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 유형별로 컴퓨터에 전송하기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907232"/>
            <a:ext cx="613007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‘65’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 숫자를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float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 변수에 각각 저장한다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‘Binary:’, ‘Decimal:’, ‘Hexadecimal:’, ‘ASCII:’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네 가지 문자열을 저장하여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호출하여 사용한다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변수에 저장된 숫자를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진수형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10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진수형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16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진수형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ASCII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코드형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Serial.print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명령어의 옵션을 변경하여 전송한다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옵션이 변경될 때마다 문자열을 호출하여 함께 출력한다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loop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반복될 때마다 숫자를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씩 증가시킨다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float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씩 증가시킨다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9899" y="1921809"/>
            <a:ext cx="11779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1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변수 유형별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(4/4)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2.2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2693" y="649345"/>
            <a:ext cx="34067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 유형별로 컴퓨터에 전송하기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907232"/>
            <a:ext cx="303758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시리얼 모니터를 실행시켜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전송되는 메시지를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확인할 수 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증가된 값에 대하여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출력하게 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이때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10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16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진수로 표시되고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증가된 숫자에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해당하는 아스키코드의 문자가 전송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‘float’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 변수는 소수점이 함께 표시된다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9899" y="1921809"/>
            <a:ext cx="11779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/>
          <p:cNvPicPr/>
          <p:nvPr/>
        </p:nvPicPr>
        <p:blipFill>
          <a:blip r:embed="rId2"/>
          <a:stretch>
            <a:fillRect/>
          </a:stretch>
        </p:blipFill>
        <p:spPr>
          <a:xfrm>
            <a:off x="5145437" y="1927860"/>
            <a:ext cx="3092484" cy="298019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07852" y="5009161"/>
            <a:ext cx="61300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0~15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 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진수를 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진수와 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진수로 출력하는 스케치를 작성해보자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(hint: 10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 숫자를 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 형태로 출력하면 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진수가 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진수로 변경되어 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출력된다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연산을 넣어서 결과를 확인해보자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29899" y="5023738"/>
            <a:ext cx="11779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5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변수 유형별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2.3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2693" y="649345"/>
            <a:ext cx="548259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시리얼 통신을 이용하여 데이터 수신하기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24577" y="1907232"/>
            <a:ext cx="8579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07852" y="1907232"/>
            <a:ext cx="63542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컴퓨터에서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0~9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숫자를 전송한다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Arduino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전송 받은 숫자만큼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보드의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점멸시킨다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081909" y="2747004"/>
            <a:ext cx="1000595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07851" y="2747004"/>
            <a:ext cx="335700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케이블로 연결한다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35156" r="33571" b="48751"/>
          <a:stretch/>
        </p:blipFill>
        <p:spPr bwMode="auto">
          <a:xfrm>
            <a:off x="2830163" y="3275780"/>
            <a:ext cx="3811624" cy="161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31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변수 유형별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2.3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2693" y="649345"/>
            <a:ext cx="548259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시리얼 통신을 이용하여 데이터 수신하기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1" y="1907232"/>
            <a:ext cx="649447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Serial.available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 통신에 수신된 데이터가 있는지 확인한다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있을 경우 참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(true)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값을 갖는다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Serial.read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 통신을 통하여 수신된 값을 읽는다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isDigit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값이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ASCII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코드의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0~9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숫자 범위에 있는지 여부를 판단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범위에 있을 경우 참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(true)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값을 갖는다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pinMode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핀의 입출력 모드를 설정한다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'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에는 설정하고자 하는 핀의 번호와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에는 입력으로 사용하기 위해선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'INPUT',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출력으로 사용하기 위해선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'OUTPUT',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입력이며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풀업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'INPUT_PULLUP'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적는다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digitalWrite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디지털 출력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(High or Low)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'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에는 출력하고자 하는 핀의 번호를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'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에는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'HIGH'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'LOW'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설정하여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출력을 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9899" y="1921809"/>
            <a:ext cx="117795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139299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변수 유형별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2.3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2693" y="649345"/>
            <a:ext cx="548259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시리얼 통신을 이용하여 데이터 수신하기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1" y="1907232"/>
            <a:ext cx="649447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1. 13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핀에 연결된 내장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 통신 상태를 감시한 후 시리얼 통신으로 입력되는 데이터가 있을 때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저장한다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전송된 값은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ASCII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코드값이므로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이를 숫자로 변경한다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숫자만큼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점멸시킨다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9899" y="1921809"/>
            <a:ext cx="11779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07851" y="3675809"/>
            <a:ext cx="6494471" cy="700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시리얼 모니터를 실행시켜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전송란에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0~9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값을 입력한 후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입력한 값 만큼 점멸하는지를 확인해 본다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29899" y="3690386"/>
            <a:ext cx="11779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07851" y="4471376"/>
            <a:ext cx="649447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0~9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입력 값에 따라 점멸 주기가 변화하는 스케치를 작성해 보자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0~9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숫자를 전송하면 전송된 수의 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진수와 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진수를 컴퓨터로 전송하는 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스케치를 만들어보자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(hint: 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2.2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참고하자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29899" y="4485953"/>
            <a:ext cx="11779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0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37" y="1387838"/>
            <a:ext cx="6807633" cy="453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직사각형 73"/>
          <p:cNvSpPr/>
          <p:nvPr/>
        </p:nvSpPr>
        <p:spPr>
          <a:xfrm>
            <a:off x="583361" y="127000"/>
            <a:ext cx="83067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5197" y="111502"/>
            <a:ext cx="401072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 rot="5400000">
            <a:off x="-97485" y="6075544"/>
            <a:ext cx="1402598" cy="162318"/>
          </a:xfrm>
          <a:prstGeom prst="roundRect">
            <a:avLst/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defRPr/>
            </a:pP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Source by freepik.com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7821" y="3877572"/>
            <a:ext cx="6044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2255" y="3877571"/>
            <a:ext cx="4471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Arduino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컴퓨터로 데이터 전송하기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유형별로 컴퓨터에 전송하기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Arduino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시리얼 통신을 이용하여</a:t>
            </a: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수신하기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586566" y="4360297"/>
            <a:ext cx="4923230" cy="821410"/>
            <a:chOff x="3967566" y="2965450"/>
            <a:chExt cx="4923230" cy="82141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3967566" y="2965450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967566" y="3383902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967566" y="3786860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30812" y="1972841"/>
            <a:ext cx="3931610" cy="70461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UART (Universal Asynchronous Receiver/Transmitter)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30812" y="2880896"/>
            <a:ext cx="3931610" cy="481039"/>
            <a:chOff x="892803" y="2696505"/>
            <a:chExt cx="4531603" cy="732495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892803" y="2696505"/>
              <a:ext cx="1447443" cy="7324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RS-232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434883" y="2696505"/>
              <a:ext cx="1447443" cy="7324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RS-422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976963" y="2696505"/>
              <a:ext cx="1447443" cy="7324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 Unicode MS" pitchFamily="50" charset="-127"/>
                </a:rPr>
                <a:t>RS-485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979832" y="1972841"/>
            <a:ext cx="3841901" cy="3312368"/>
            <a:chOff x="5194595" y="2276872"/>
            <a:chExt cx="3841901" cy="3312368"/>
          </a:xfrm>
        </p:grpSpPr>
        <p:grpSp>
          <p:nvGrpSpPr>
            <p:cNvPr id="23" name="그룹 22"/>
            <p:cNvGrpSpPr/>
            <p:nvPr/>
          </p:nvGrpSpPr>
          <p:grpSpPr>
            <a:xfrm>
              <a:off x="5287124" y="2753321"/>
              <a:ext cx="1625198" cy="2695509"/>
              <a:chOff x="457200" y="1905000"/>
              <a:chExt cx="2667985" cy="4501153"/>
            </a:xfrm>
          </p:grpSpPr>
          <p:sp>
            <p:nvSpPr>
              <p:cNvPr id="60" name="Text Box 5"/>
              <p:cNvSpPr txBox="1">
                <a:spLocks noChangeArrowheads="1"/>
              </p:cNvSpPr>
              <p:nvPr/>
            </p:nvSpPr>
            <p:spPr bwMode="auto">
              <a:xfrm>
                <a:off x="1132986" y="1905000"/>
                <a:ext cx="1981200" cy="462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ko-KR" sz="1200" dirty="0">
                    <a:ea typeface="굴림" charset="-127"/>
                  </a:rPr>
                  <a:t>Receiver</a:t>
                </a:r>
              </a:p>
            </p:txBody>
          </p:sp>
          <p:sp>
            <p:nvSpPr>
              <p:cNvPr id="61" name="Text Box 6"/>
              <p:cNvSpPr txBox="1">
                <a:spLocks noChangeArrowheads="1"/>
              </p:cNvSpPr>
              <p:nvPr/>
            </p:nvSpPr>
            <p:spPr bwMode="auto">
              <a:xfrm>
                <a:off x="1143985" y="5943600"/>
                <a:ext cx="1981200" cy="462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ko-KR" sz="1200" dirty="0">
                    <a:ea typeface="굴림" charset="-127"/>
                  </a:rPr>
                  <a:t>Transmitter</a:t>
                </a:r>
              </a:p>
            </p:txBody>
          </p:sp>
          <p:sp>
            <p:nvSpPr>
              <p:cNvPr id="62" name="Line 10"/>
              <p:cNvSpPr>
                <a:spLocks noChangeShapeType="1"/>
              </p:cNvSpPr>
              <p:nvPr/>
            </p:nvSpPr>
            <p:spPr bwMode="auto">
              <a:xfrm flipV="1">
                <a:off x="2133600" y="2286000"/>
                <a:ext cx="0" cy="3581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Oval 19"/>
              <p:cNvSpPr>
                <a:spLocks noChangeArrowheads="1"/>
              </p:cNvSpPr>
              <p:nvPr/>
            </p:nvSpPr>
            <p:spPr bwMode="auto">
              <a:xfrm>
                <a:off x="1981200" y="5562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4" name="Oval 20"/>
              <p:cNvSpPr>
                <a:spLocks noChangeArrowheads="1"/>
              </p:cNvSpPr>
              <p:nvPr/>
            </p:nvSpPr>
            <p:spPr bwMode="auto">
              <a:xfrm>
                <a:off x="1981200" y="5257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5" name="Oval 21"/>
              <p:cNvSpPr>
                <a:spLocks noChangeArrowheads="1"/>
              </p:cNvSpPr>
              <p:nvPr/>
            </p:nvSpPr>
            <p:spPr bwMode="auto">
              <a:xfrm>
                <a:off x="1981200" y="49530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6" name="Oval 22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7" name="Oval 23"/>
              <p:cNvSpPr>
                <a:spLocks noChangeArrowheads="1"/>
              </p:cNvSpPr>
              <p:nvPr/>
            </p:nvSpPr>
            <p:spPr bwMode="auto">
              <a:xfrm>
                <a:off x="1981200" y="43434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8" name="Oval 24"/>
              <p:cNvSpPr>
                <a:spLocks noChangeArrowheads="1"/>
              </p:cNvSpPr>
              <p:nvPr/>
            </p:nvSpPr>
            <p:spPr bwMode="auto">
              <a:xfrm>
                <a:off x="1981200" y="4038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9" name="Oval 25"/>
              <p:cNvSpPr>
                <a:spLocks noChangeArrowheads="1"/>
              </p:cNvSpPr>
              <p:nvPr/>
            </p:nvSpPr>
            <p:spPr bwMode="auto">
              <a:xfrm>
                <a:off x="1981200" y="3733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0" name="Oval 26"/>
              <p:cNvSpPr>
                <a:spLocks noChangeArrowheads="1"/>
              </p:cNvSpPr>
              <p:nvPr/>
            </p:nvSpPr>
            <p:spPr bwMode="auto">
              <a:xfrm>
                <a:off x="1981200" y="34290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1" name="Text Box 43"/>
              <p:cNvSpPr txBox="1">
                <a:spLocks noChangeArrowheads="1"/>
              </p:cNvSpPr>
              <p:nvPr/>
            </p:nvSpPr>
            <p:spPr bwMode="auto">
              <a:xfrm>
                <a:off x="457200" y="2590799"/>
                <a:ext cx="1143000" cy="4368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ko-KR" sz="1050" dirty="0">
                    <a:ea typeface="굴림" charset="-127"/>
                  </a:rPr>
                  <a:t>1 </a:t>
                </a:r>
                <a:r>
                  <a:rPr lang="en-US" altLang="ko-KR" sz="1050" dirty="0" smtClean="0">
                    <a:ea typeface="굴림" charset="-127"/>
                  </a:rPr>
                  <a:t>bit</a:t>
                </a:r>
                <a:endParaRPr lang="en-US" altLang="ko-KR" sz="1050" dirty="0">
                  <a:ea typeface="굴림" charset="-127"/>
                </a:endParaRPr>
              </a:p>
            </p:txBody>
          </p:sp>
          <p:sp>
            <p:nvSpPr>
              <p:cNvPr id="72" name="Line 44"/>
              <p:cNvSpPr>
                <a:spLocks noChangeShapeType="1"/>
              </p:cNvSpPr>
              <p:nvPr/>
            </p:nvSpPr>
            <p:spPr bwMode="auto">
              <a:xfrm>
                <a:off x="1066800" y="2819400"/>
                <a:ext cx="914400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3" name="AutoShape 45"/>
              <p:cNvSpPr>
                <a:spLocks/>
              </p:cNvSpPr>
              <p:nvPr/>
            </p:nvSpPr>
            <p:spPr bwMode="auto">
              <a:xfrm>
                <a:off x="1371600" y="3429000"/>
                <a:ext cx="457200" cy="2438400"/>
              </a:xfrm>
              <a:prstGeom prst="leftBrace">
                <a:avLst>
                  <a:gd name="adj1" fmla="val 44444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291740" y="2780928"/>
              <a:ext cx="1456724" cy="2693343"/>
              <a:chOff x="5791200" y="1850921"/>
              <a:chExt cx="2438400" cy="4561847"/>
            </a:xfrm>
          </p:grpSpPr>
          <p:sp>
            <p:nvSpPr>
              <p:cNvPr id="31" name="Text Box 8"/>
              <p:cNvSpPr txBox="1">
                <a:spLocks noChangeArrowheads="1"/>
              </p:cNvSpPr>
              <p:nvPr/>
            </p:nvSpPr>
            <p:spPr bwMode="auto">
              <a:xfrm>
                <a:off x="6019800" y="1850921"/>
                <a:ext cx="1981200" cy="4691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ko-KR" sz="1200" dirty="0">
                    <a:ea typeface="굴림" charset="-127"/>
                  </a:rPr>
                  <a:t>Receiver</a:t>
                </a:r>
              </a:p>
            </p:txBody>
          </p:sp>
          <p:sp>
            <p:nvSpPr>
              <p:cNvPr id="35" name="Text Box 9"/>
              <p:cNvSpPr txBox="1">
                <a:spLocks noChangeArrowheads="1"/>
              </p:cNvSpPr>
              <p:nvPr/>
            </p:nvSpPr>
            <p:spPr bwMode="auto">
              <a:xfrm>
                <a:off x="5943600" y="5943601"/>
                <a:ext cx="1981200" cy="4691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ko-KR" sz="1200" dirty="0">
                    <a:ea typeface="굴림" charset="-127"/>
                  </a:rPr>
                  <a:t>Transmitter</a:t>
                </a:r>
              </a:p>
            </p:txBody>
          </p:sp>
          <p:sp>
            <p:nvSpPr>
              <p:cNvPr id="36" name="Line 11"/>
              <p:cNvSpPr>
                <a:spLocks noChangeShapeType="1"/>
              </p:cNvSpPr>
              <p:nvPr/>
            </p:nvSpPr>
            <p:spPr bwMode="auto">
              <a:xfrm flipV="1">
                <a:off x="5943600" y="2286000"/>
                <a:ext cx="0" cy="3581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Line 12"/>
              <p:cNvSpPr>
                <a:spLocks noChangeShapeType="1"/>
              </p:cNvSpPr>
              <p:nvPr/>
            </p:nvSpPr>
            <p:spPr bwMode="auto">
              <a:xfrm flipV="1">
                <a:off x="6248400" y="2286000"/>
                <a:ext cx="0" cy="3581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V="1">
                <a:off x="6553200" y="2286000"/>
                <a:ext cx="0" cy="3581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 flipV="1">
                <a:off x="6858000" y="2286000"/>
                <a:ext cx="0" cy="3581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V="1">
                <a:off x="7162800" y="2286000"/>
                <a:ext cx="0" cy="3581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 flipV="1">
                <a:off x="7467600" y="2286000"/>
                <a:ext cx="0" cy="3581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Line 17"/>
              <p:cNvSpPr>
                <a:spLocks noChangeShapeType="1"/>
              </p:cNvSpPr>
              <p:nvPr/>
            </p:nvSpPr>
            <p:spPr bwMode="auto">
              <a:xfrm flipV="1">
                <a:off x="7772400" y="2286000"/>
                <a:ext cx="0" cy="3581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Line 18"/>
              <p:cNvSpPr>
                <a:spLocks noChangeShapeType="1"/>
              </p:cNvSpPr>
              <p:nvPr/>
            </p:nvSpPr>
            <p:spPr bwMode="auto">
              <a:xfrm flipV="1">
                <a:off x="8077200" y="2286000"/>
                <a:ext cx="0" cy="3581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Oval 27"/>
              <p:cNvSpPr>
                <a:spLocks noChangeArrowheads="1"/>
              </p:cNvSpPr>
              <p:nvPr/>
            </p:nvSpPr>
            <p:spPr bwMode="auto">
              <a:xfrm>
                <a:off x="5791200" y="5562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5" name="Oval 28"/>
              <p:cNvSpPr>
                <a:spLocks noChangeArrowheads="1"/>
              </p:cNvSpPr>
              <p:nvPr/>
            </p:nvSpPr>
            <p:spPr bwMode="auto">
              <a:xfrm>
                <a:off x="6096000" y="5562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6" name="Oval 29"/>
              <p:cNvSpPr>
                <a:spLocks noChangeArrowheads="1"/>
              </p:cNvSpPr>
              <p:nvPr/>
            </p:nvSpPr>
            <p:spPr bwMode="auto">
              <a:xfrm>
                <a:off x="6400800" y="5562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7" name="Oval 30"/>
              <p:cNvSpPr>
                <a:spLocks noChangeArrowheads="1"/>
              </p:cNvSpPr>
              <p:nvPr/>
            </p:nvSpPr>
            <p:spPr bwMode="auto">
              <a:xfrm>
                <a:off x="6705600" y="5562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8" name="Oval 31"/>
              <p:cNvSpPr>
                <a:spLocks noChangeArrowheads="1"/>
              </p:cNvSpPr>
              <p:nvPr/>
            </p:nvSpPr>
            <p:spPr bwMode="auto">
              <a:xfrm>
                <a:off x="7010400" y="5562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49" name="Oval 32"/>
              <p:cNvSpPr>
                <a:spLocks noChangeArrowheads="1"/>
              </p:cNvSpPr>
              <p:nvPr/>
            </p:nvSpPr>
            <p:spPr bwMode="auto">
              <a:xfrm>
                <a:off x="7315200" y="5562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0" name="Oval 33"/>
              <p:cNvSpPr>
                <a:spLocks noChangeArrowheads="1"/>
              </p:cNvSpPr>
              <p:nvPr/>
            </p:nvSpPr>
            <p:spPr bwMode="auto">
              <a:xfrm>
                <a:off x="7620000" y="5562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1" name="Oval 34"/>
              <p:cNvSpPr>
                <a:spLocks noChangeArrowheads="1"/>
              </p:cNvSpPr>
              <p:nvPr/>
            </p:nvSpPr>
            <p:spPr bwMode="auto">
              <a:xfrm>
                <a:off x="7924800" y="5562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2" name="Oval 35"/>
              <p:cNvSpPr>
                <a:spLocks noChangeArrowheads="1"/>
              </p:cNvSpPr>
              <p:nvPr/>
            </p:nvSpPr>
            <p:spPr bwMode="auto">
              <a:xfrm>
                <a:off x="5791200" y="4114800"/>
                <a:ext cx="304800" cy="304800"/>
              </a:xfrm>
              <a:prstGeom prst="ellipse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3" name="Oval 36"/>
              <p:cNvSpPr>
                <a:spLocks noChangeArrowheads="1"/>
              </p:cNvSpPr>
              <p:nvPr/>
            </p:nvSpPr>
            <p:spPr bwMode="auto">
              <a:xfrm>
                <a:off x="6096000" y="4114800"/>
                <a:ext cx="304800" cy="304800"/>
              </a:xfrm>
              <a:prstGeom prst="ellipse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4" name="Oval 37"/>
              <p:cNvSpPr>
                <a:spLocks noChangeArrowheads="1"/>
              </p:cNvSpPr>
              <p:nvPr/>
            </p:nvSpPr>
            <p:spPr bwMode="auto">
              <a:xfrm>
                <a:off x="6400800" y="4114800"/>
                <a:ext cx="304800" cy="304800"/>
              </a:xfrm>
              <a:prstGeom prst="ellipse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5" name="Oval 38"/>
              <p:cNvSpPr>
                <a:spLocks noChangeArrowheads="1"/>
              </p:cNvSpPr>
              <p:nvPr/>
            </p:nvSpPr>
            <p:spPr bwMode="auto">
              <a:xfrm>
                <a:off x="6705600" y="4114800"/>
                <a:ext cx="304800" cy="304800"/>
              </a:xfrm>
              <a:prstGeom prst="ellipse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6" name="Oval 39"/>
              <p:cNvSpPr>
                <a:spLocks noChangeArrowheads="1"/>
              </p:cNvSpPr>
              <p:nvPr/>
            </p:nvSpPr>
            <p:spPr bwMode="auto">
              <a:xfrm>
                <a:off x="7010401" y="4114800"/>
                <a:ext cx="304800" cy="304800"/>
              </a:xfrm>
              <a:prstGeom prst="ellipse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7" name="Oval 40"/>
              <p:cNvSpPr>
                <a:spLocks noChangeArrowheads="1"/>
              </p:cNvSpPr>
              <p:nvPr/>
            </p:nvSpPr>
            <p:spPr bwMode="auto">
              <a:xfrm>
                <a:off x="7315200" y="4114800"/>
                <a:ext cx="304800" cy="304800"/>
              </a:xfrm>
              <a:prstGeom prst="ellipse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8" name="Oval 41"/>
              <p:cNvSpPr>
                <a:spLocks noChangeArrowheads="1"/>
              </p:cNvSpPr>
              <p:nvPr/>
            </p:nvSpPr>
            <p:spPr bwMode="auto">
              <a:xfrm>
                <a:off x="7620000" y="4114800"/>
                <a:ext cx="304800" cy="304800"/>
              </a:xfrm>
              <a:prstGeom prst="ellipse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9" name="Oval 42"/>
              <p:cNvSpPr>
                <a:spLocks noChangeArrowheads="1"/>
              </p:cNvSpPr>
              <p:nvPr/>
            </p:nvSpPr>
            <p:spPr bwMode="auto">
              <a:xfrm>
                <a:off x="7924800" y="4114800"/>
                <a:ext cx="304800" cy="304800"/>
              </a:xfrm>
              <a:prstGeom prst="ellipse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028780" y="2490841"/>
              <a:ext cx="5468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Serial</a:t>
              </a:r>
              <a:endPara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85286" y="2490841"/>
              <a:ext cx="7289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Parallel</a:t>
              </a:r>
              <a:endPara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 Box 43"/>
            <p:cNvSpPr txBox="1">
              <a:spLocks noChangeArrowheads="1"/>
            </p:cNvSpPr>
            <p:nvPr/>
          </p:nvSpPr>
          <p:spPr bwMode="auto">
            <a:xfrm>
              <a:off x="5315904" y="4269629"/>
              <a:ext cx="6962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000" dirty="0">
                  <a:ea typeface="굴림" charset="-127"/>
                </a:rPr>
                <a:t>1 </a:t>
              </a:r>
              <a:r>
                <a:rPr lang="en-US" altLang="ko-KR" sz="1000" dirty="0" smtClean="0">
                  <a:ea typeface="굴림" charset="-127"/>
                </a:rPr>
                <a:t>Word</a:t>
              </a:r>
              <a:endParaRPr lang="en-US" altLang="ko-KR" sz="1000" dirty="0">
                <a:ea typeface="굴림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194595" y="2276872"/>
              <a:ext cx="3841901" cy="3312368"/>
            </a:xfrm>
            <a:prstGeom prst="roundRect">
              <a:avLst>
                <a:gd name="adj" fmla="val 42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5" name="모서리가 둥근 직사각형 74"/>
          <p:cNvSpPr/>
          <p:nvPr/>
        </p:nvSpPr>
        <p:spPr>
          <a:xfrm>
            <a:off x="830812" y="3710858"/>
            <a:ext cx="3931610" cy="36505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Arduino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에서는 다음과 같은 목적으로 사용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830812" y="4279361"/>
            <a:ext cx="3931609" cy="4810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defRPr/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Debugging :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프로그램의 오류를 수정하는 작업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30812" y="4833076"/>
            <a:ext cx="3931609" cy="4810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defRPr/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데이터 통신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: Arduino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와 컴퓨터 혹은 다른 장치와의 통신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94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40559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컴퓨터로 데이터 전송하기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780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변수와 문자열 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2.1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224577" y="2288232"/>
            <a:ext cx="8579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07851" y="2288232"/>
            <a:ext cx="6434775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Arduino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문자열과 데이터를 시리얼 통신을 이용하여 컴퓨터로 전송한다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전송할 데이터는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씩 증가하는 숫자와 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sec’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문자열이다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Arduino IDE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시리얼 모니터에서 이를 확인해 본다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81909" y="3451169"/>
            <a:ext cx="1000595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7851" y="3451169"/>
            <a:ext cx="335700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케이블로 연결한다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35156" r="33571" b="48751"/>
          <a:stretch/>
        </p:blipFill>
        <p:spPr bwMode="auto">
          <a:xfrm>
            <a:off x="2830163" y="3979945"/>
            <a:ext cx="3811624" cy="161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78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40559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컴퓨터로 데이터 전송하기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변수와 문자열 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2.1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975810" y="1907232"/>
            <a:ext cx="1132041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107851" y="1907232"/>
            <a:ext cx="666418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Serial.begin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전송속도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 통신 포트를 컴퓨터와 연결한다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전송속도는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bps(bits per sec)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일반적으로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9600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설정한다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19200, 57600, 115200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등의 값을 설정할 수 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Serial.print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전송내용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괄호 안의 내용을 시리얼 통신으로 전송한다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따옴표로 구분된 부분은 텍스트를 직접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전송하고 따옴표 없이 변수를 써주면 변수의 값이 전송된다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Serial.println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전송내용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Serial.print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같으나 전송 뒤 줄 바꿈을 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delay(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지연시간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지연시간에는 잠시 동작을 지연시키기 위한 값을 넣는다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1/1000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단위로 넣는다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초를 지연시키기 위해선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값을 입력시킨다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57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40559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컴퓨터로 데이터 전송하기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변수와 문자열 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2.1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107852" y="1907232"/>
            <a:ext cx="61300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시리얼통신을 시작한다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Serial.begin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)’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명령어로 할 수 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변수를 전송하기 위해 ‘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Serial.print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)’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명령어를 사용하고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문자열 전송 후 줄 바꿈을 하기 위해서 ‘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Serial.println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)’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명령어를 사용한다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루프를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초마다 실행하기 위해서 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delay( )’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명령어로 시간지연을 시켜준다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29899" y="1921809"/>
            <a:ext cx="11779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07852" y="3476629"/>
            <a:ext cx="3719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IDE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시리얼 모니터를 실행시켜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전송되는 메시지를 확인할 수 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29899" y="3491206"/>
            <a:ext cx="11779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</a:p>
        </p:txBody>
      </p:sp>
      <p:pic>
        <p:nvPicPr>
          <p:cNvPr id="18" name="그림 17"/>
          <p:cNvPicPr/>
          <p:nvPr/>
        </p:nvPicPr>
        <p:blipFill>
          <a:blip r:embed="rId2"/>
          <a:stretch>
            <a:fillRect/>
          </a:stretch>
        </p:blipFill>
        <p:spPr>
          <a:xfrm>
            <a:off x="5827364" y="3586852"/>
            <a:ext cx="2735757" cy="232745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107851" y="4399695"/>
            <a:ext cx="3719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1. 2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5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단위로 시간을 변경해 보자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자신만의 메시지를 출력해보자</a:t>
            </a:r>
            <a:r>
              <a:rPr lang="en-US" altLang="ko-KR" sz="14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9898" y="4414272"/>
            <a:ext cx="11779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</a:p>
        </p:txBody>
      </p:sp>
    </p:spTree>
    <p:extLst>
      <p:ext uri="{BB962C8B-B14F-4D97-AF65-F5344CB8AC3E}">
        <p14:creationId xmlns:p14="http://schemas.microsoft.com/office/powerpoint/2010/main" val="31059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34067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 유형별로 컴퓨터에 전송하기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27615" y="1253892"/>
            <a:ext cx="4593596" cy="70461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목적에 따라 다양한 변수 유형 중 선택하여 사용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 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언어와 유사함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0" t="29524" r="10414" b="5441"/>
          <a:stretch/>
        </p:blipFill>
        <p:spPr bwMode="auto">
          <a:xfrm>
            <a:off x="2454759" y="2084513"/>
            <a:ext cx="4770304" cy="414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5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34067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 유형별로 컴퓨터에 전송하기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27615" y="1253892"/>
            <a:ext cx="4593596" cy="70461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실제 전송은 아스키코드 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(ASCII Code)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전송함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6" t="18066" r="20486" b="7379"/>
          <a:stretch/>
        </p:blipFill>
        <p:spPr bwMode="auto">
          <a:xfrm>
            <a:off x="1573353" y="2055218"/>
            <a:ext cx="6418122" cy="452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5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3308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리얼 통신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변수 유형별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(1/4)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2.2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224577" y="1907232"/>
            <a:ext cx="85792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07852" y="1907232"/>
            <a:ext cx="63542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Arduino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컴퓨터로 데이터를 전송할 때 변수 유형별로 출력한다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char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선언된 변수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선언된 변수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float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선언된 변수를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Serial.print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명령어를 이용하여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전송하자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‘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Serial.print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명령어의 출력 옵션을 변경하여 전송해 보자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문자열 변수를 사용해 보자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변수 유형별 출력되는 차이를 비교해 보자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81909" y="4039665"/>
            <a:ext cx="1000595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7851" y="4039665"/>
            <a:ext cx="335700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케이블로 연결한다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35156" r="33571" b="48751"/>
          <a:stretch/>
        </p:blipFill>
        <p:spPr bwMode="auto">
          <a:xfrm>
            <a:off x="2830163" y="4568441"/>
            <a:ext cx="3811624" cy="161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2693" y="649345"/>
            <a:ext cx="34067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 유형별로 컴퓨터에 전송하기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3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Words>886</Words>
  <Application>Microsoft Office PowerPoint</Application>
  <PresentationFormat>화면 슬라이드 쇼(4:3)</PresentationFormat>
  <Paragraphs>203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Calibri</vt:lpstr>
      <vt:lpstr>나눔고딕 ExtraBold</vt:lpstr>
      <vt:lpstr>나눔고딕</vt:lpstr>
      <vt:lpstr>Calibri Light</vt:lpstr>
      <vt:lpstr>Arial Unicode MS</vt:lpstr>
      <vt:lpstr>Wingdings</vt:lpstr>
      <vt:lpstr>Arial</vt:lpstr>
      <vt:lpstr>맑은 고딕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booksr</dc:creator>
  <cp:lastModifiedBy>booksr</cp:lastModifiedBy>
  <cp:revision>19</cp:revision>
  <dcterms:created xsi:type="dcterms:W3CDTF">2016-02-11T00:15:45Z</dcterms:created>
  <dcterms:modified xsi:type="dcterms:W3CDTF">2016-02-11T02:47:46Z</dcterms:modified>
</cp:coreProperties>
</file>